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9EAD48-F216-42F9-A387-EE1D99C55F57}">
  <a:tblStyle styleId="{B79EAD48-F216-42F9-A387-EE1D99C55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363228c1e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363228c1e_3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363228c1e_4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363228c1e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63228c1e_4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363228c1e_4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363228c1e_4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363228c1e_4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363228c1e_4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363228c1e_4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63228c1e_4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363228c1e_4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363228c1e_4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363228c1e_4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363228c1e_4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363228c1e_4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363228c1e_4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363228c1e_4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5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2" name="Google Shape;62;p14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-50825" y="1296445"/>
            <a:ext cx="90096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ru" sz="5400"/>
              <a:t>Атмосфера: құрамы мен құрылымы</a:t>
            </a:r>
            <a:endParaRPr sz="5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ru" sz="3900"/>
              <a:t>Практикалық сабақ №1</a:t>
            </a:r>
            <a:endParaRPr sz="3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75" y="236600"/>
            <a:ext cx="8489100" cy="4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66700" lvl="0" marL="4953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900"/>
              <a:t> </a:t>
            </a:r>
            <a:r>
              <a:rPr b="0" lang="ru" sz="1600"/>
              <a:t>Атмосфера құрамы мен құрылысын анықтау. Жұмыс дәптерлеріне схемасын түсіру. </a:t>
            </a:r>
            <a:endParaRPr b="0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500" y="1172550"/>
            <a:ext cx="4440675" cy="35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25" y="1369225"/>
            <a:ext cx="3861201" cy="30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000"/>
              <a:t>Атмосфера қабаттарына сипаттама беру. </a:t>
            </a:r>
            <a:r>
              <a:rPr b="0" lang="ru" sz="2000">
                <a:latin typeface="Calibri"/>
                <a:ea typeface="Calibri"/>
                <a:cs typeface="Calibri"/>
                <a:sym typeface="Calibri"/>
              </a:rPr>
              <a:t>Нәтижесін кесте түрінде беру.</a:t>
            </a:r>
            <a:endParaRPr b="0" sz="2000"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959800" y="1323150"/>
            <a:ext cx="4369500" cy="155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341947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98788"/>
              <a:buAutoNum type="arabicPeriod"/>
            </a:pPr>
            <a:r>
              <a:rPr lang="ru"/>
              <a:t>Тропосфера қабаты: </a:t>
            </a:r>
            <a:r>
              <a:rPr lang="ru" sz="1447"/>
              <a:t>ауаның ⅘ бөлігі шоғырланған.  </a:t>
            </a:r>
            <a:r>
              <a:rPr lang="ru" sz="1525">
                <a:latin typeface="Times New Roman"/>
                <a:ea typeface="Times New Roman"/>
                <a:cs typeface="Times New Roman"/>
                <a:sym typeface="Times New Roman"/>
              </a:rPr>
              <a:t>Полюстер үстінде 9 км-ге, қоңыржай ендіктерінде 10-12 км-ге, ал экватор үстінде 15-17 км-ге дейін созылады. Бұл қабатта атмосфера құрамындағы су буының барлығы дерлік шоғырланған, мұнда бұлттар мен тұмандар пайда болады. Тропосферада ауа температурасы шамамен әрбір 100 м сайын 0,6</a:t>
            </a:r>
            <a:r>
              <a:rPr baseline="30000" lang="ru" sz="1525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1525">
                <a:latin typeface="Times New Roman"/>
                <a:ea typeface="Times New Roman"/>
                <a:cs typeface="Times New Roman"/>
                <a:sym typeface="Times New Roman"/>
              </a:rPr>
              <a:t>C-қа төмендейді. </a:t>
            </a:r>
            <a:endParaRPr sz="2125"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650" y="2764325"/>
            <a:ext cx="4298000" cy="197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475" y="1102100"/>
            <a:ext cx="3360875" cy="35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286475" y="178350"/>
            <a:ext cx="8489100" cy="54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Нәтижесінде келесіндей кесте пайда болуы керек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3" y="571500"/>
            <a:ext cx="88296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Атмосфераның жоғарғы қабаттары мен төменгі қабаттарының ерекшеліктерін бөліп көрсету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3" name="Google Shape;173;p31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{B79EAD48-F216-42F9-A387-EE1D99C55F57}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900">
                          <a:solidFill>
                            <a:schemeClr val="lt1"/>
                          </a:solidFill>
                        </a:rPr>
                        <a:t>Атмосфераның жоғарғы қабаттары</a:t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900">
                          <a:solidFill>
                            <a:schemeClr val="lt1"/>
                          </a:solidFill>
                        </a:rPr>
                        <a:t>Атмосфераның төменгі қабаттары</a:t>
                      </a:r>
                      <a:endParaRPr sz="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77"/>
              <a:t>Сұрақ - жауап: Озон тесігі ұғымы - Жердің озон қабатында озон концентрациясының аймақтық жоғалуы</a:t>
            </a:r>
            <a:endParaRPr sz="257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75" y="1049850"/>
            <a:ext cx="8786100" cy="3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425" y="874426"/>
            <a:ext cx="443865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Күн тұрақтысы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850">
                <a:highlight>
                  <a:srgbClr val="1F1F1F"/>
                </a:highlight>
              </a:rPr>
              <a:t>Күн тұрақтысы</a:t>
            </a:r>
            <a:r>
              <a:rPr lang="ru" sz="1850">
                <a:highlight>
                  <a:srgbClr val="1F1F1F"/>
                </a:highlight>
              </a:rPr>
              <a:t> - жер орбитасы маңында перпендикуляр орналасқан, ауданы 1 см2 Жерден 1 мин ішінде өтетін күн энергиясы</a:t>
            </a:r>
            <a:endParaRPr sz="1850">
              <a:highlight>
                <a:srgbClr val="1F1F1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50">
              <a:highlight>
                <a:srgbClr val="1F1F1F"/>
              </a:highlight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75" y="2133600"/>
            <a:ext cx="4662025" cy="12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chemeClr val="dk1"/>
                </a:solidFill>
              </a:rPr>
              <a:t>Парниктік эффект </a:t>
            </a:r>
            <a:r>
              <a:rPr b="0" lang="ru" sz="3800">
                <a:solidFill>
                  <a:schemeClr val="dk1"/>
                </a:solidFill>
              </a:rPr>
              <a:t>- </a:t>
            </a:r>
            <a:r>
              <a:rPr b="0" lang="ru" sz="2511">
                <a:solidFill>
                  <a:schemeClr val="dk1"/>
                </a:solidFill>
              </a:rPr>
              <a:t>атмосферадағы газдар жылуды ұстап қалатын процесс </a:t>
            </a:r>
            <a:endParaRPr b="0" sz="2511">
              <a:solidFill>
                <a:schemeClr val="dk1"/>
              </a:solidFill>
            </a:endParaRPr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675" y="2375125"/>
            <a:ext cx="26774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500" y="1416925"/>
            <a:ext cx="604370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